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96" y="-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E5C87-981E-014F-9422-3CE2E19D9F03}" type="datetimeFigureOut">
              <a:rPr lang="en-US" smtClean="0"/>
              <a:t>10/6/13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40376-3562-E94F-A801-E6DEB5BA8A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3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40376-3562-E94F-A801-E6DEB5BA8A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032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69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744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397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28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49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10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124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23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869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40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10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DCE92-9C73-2740-95C9-48B579791DF3}" type="datetimeFigureOut">
              <a:rPr lang="en-US" smtClean="0"/>
              <a:t>10/5/13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426D6-79E6-FF49-8DD5-07CF53B7C4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70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542422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1925: Rediscovery of Spin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966" y="380300"/>
            <a:ext cx="5767500" cy="2159822"/>
          </a:xfrm>
        </p:spPr>
        <p:txBody>
          <a:bodyPr>
            <a:noAutofit/>
          </a:bodyPr>
          <a:lstStyle/>
          <a:p>
            <a:pPr algn="l"/>
            <a:r>
              <a:rPr lang="en-US" sz="1600" b="1" dirty="0" smtClean="0">
                <a:solidFill>
                  <a:schemeClr val="tx1"/>
                </a:solidFill>
              </a:rPr>
              <a:t>History</a:t>
            </a:r>
            <a:r>
              <a:rPr lang="en-US" sz="1600" dirty="0" smtClean="0">
                <a:solidFill>
                  <a:schemeClr val="tx1"/>
                </a:solidFill>
              </a:rPr>
              <a:t>: In 1925, being struck by inspiration by a letter sent by Wolfgang Pauli describing the 4</a:t>
            </a:r>
            <a:r>
              <a:rPr lang="en-US" sz="1600" baseline="30000" dirty="0" smtClean="0">
                <a:solidFill>
                  <a:schemeClr val="tx1"/>
                </a:solidFill>
              </a:rPr>
              <a:t>th</a:t>
            </a:r>
            <a:r>
              <a:rPr lang="en-US" sz="1600" dirty="0" smtClean="0">
                <a:solidFill>
                  <a:schemeClr val="tx1"/>
                </a:solidFill>
              </a:rPr>
              <a:t> quantum number, Ralph </a:t>
            </a:r>
            <a:r>
              <a:rPr lang="en-US" sz="1600" dirty="0" err="1" smtClean="0">
                <a:solidFill>
                  <a:schemeClr val="tx1"/>
                </a:solidFill>
              </a:rPr>
              <a:t>Kronig</a:t>
            </a:r>
            <a:r>
              <a:rPr lang="en-US" sz="1600" dirty="0" smtClean="0">
                <a:solidFill>
                  <a:schemeClr val="tx1"/>
                </a:solidFill>
              </a:rPr>
              <a:t> theorized that spin axis can only point in two opposing directions and must therefore create a magnetic moment.  Using the Bohr </a:t>
            </a:r>
            <a:r>
              <a:rPr lang="en-US" sz="1600" dirty="0" err="1" smtClean="0">
                <a:solidFill>
                  <a:schemeClr val="tx1"/>
                </a:solidFill>
              </a:rPr>
              <a:t>magneton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Kronig</a:t>
            </a:r>
            <a:r>
              <a:rPr lang="en-US" sz="1600" dirty="0" smtClean="0">
                <a:solidFill>
                  <a:schemeClr val="tx1"/>
                </a:solidFill>
              </a:rPr>
              <a:t> was then able to understand and explain the existence of electron spin.  </a:t>
            </a:r>
            <a:r>
              <a:rPr lang="en-US" sz="1600" dirty="0" err="1" smtClean="0">
                <a:solidFill>
                  <a:schemeClr val="tx1"/>
                </a:solidFill>
              </a:rPr>
              <a:t>Kronig</a:t>
            </a:r>
            <a:r>
              <a:rPr lang="en-US" sz="1600" dirty="0" smtClean="0">
                <a:solidFill>
                  <a:schemeClr val="tx1"/>
                </a:solidFill>
              </a:rPr>
              <a:t> then created an experiment to test the new theory with unfavorable result as his calculation yielded a result twice as large as the observed value.  The theory would then be rejected by the scientific community and the theory was abandoned by </a:t>
            </a:r>
            <a:r>
              <a:rPr lang="en-US" sz="1600" dirty="0" err="1" smtClean="0">
                <a:solidFill>
                  <a:schemeClr val="tx1"/>
                </a:solidFill>
              </a:rPr>
              <a:t>Kronig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4601" y="3071851"/>
            <a:ext cx="48468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Later that same year, Samuel </a:t>
            </a:r>
            <a:r>
              <a:rPr lang="en-US" sz="1600" dirty="0" err="1" smtClean="0"/>
              <a:t>Ulenbeck</a:t>
            </a:r>
            <a:r>
              <a:rPr lang="en-US" sz="1600" dirty="0" smtClean="0"/>
              <a:t> and George </a:t>
            </a:r>
            <a:r>
              <a:rPr lang="en-US" sz="1600" dirty="0" err="1" smtClean="0"/>
              <a:t>Goudsmit</a:t>
            </a:r>
            <a:r>
              <a:rPr lang="en-US" sz="1600" dirty="0" smtClean="0"/>
              <a:t>, recreated </a:t>
            </a:r>
            <a:r>
              <a:rPr lang="en-US" sz="1600" dirty="0" err="1" smtClean="0"/>
              <a:t>Kronig’s</a:t>
            </a:r>
            <a:r>
              <a:rPr lang="en-US" sz="1600" dirty="0" smtClean="0"/>
              <a:t> theory unaware of the latter’s studies.  After publishing their theory, an inspired Llewellyn Thomas used </a:t>
            </a:r>
            <a:r>
              <a:rPr lang="en-US" sz="1600" dirty="0" err="1" smtClean="0"/>
              <a:t>Uhlenbecks’s</a:t>
            </a:r>
            <a:r>
              <a:rPr lang="en-US" sz="1600" dirty="0" smtClean="0"/>
              <a:t> and </a:t>
            </a:r>
            <a:r>
              <a:rPr lang="en-US" sz="1600" dirty="0" err="1" smtClean="0"/>
              <a:t>Goudmit’s</a:t>
            </a:r>
            <a:r>
              <a:rPr lang="en-US" sz="1600" dirty="0" smtClean="0"/>
              <a:t> theory with relativistic correction to solve the inconsistency of the </a:t>
            </a:r>
            <a:r>
              <a:rPr lang="en-US" sz="1600" dirty="0" err="1" smtClean="0"/>
              <a:t>Kronig</a:t>
            </a:r>
            <a:r>
              <a:rPr lang="en-US" sz="1600" dirty="0" smtClean="0"/>
              <a:t> experiment.  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30705" y="4733075"/>
            <a:ext cx="39026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Implications</a:t>
            </a:r>
            <a:r>
              <a:rPr lang="en-US" sz="1600" dirty="0" smtClean="0"/>
              <a:t>: Other than leading to the discovery of countless other physical phenomena and a greater understanding of the atomic structure, intrinsic angular momentum has a direct impact on magnetic resonance imaging, </a:t>
            </a:r>
            <a:r>
              <a:rPr lang="en-US" sz="1600" dirty="0"/>
              <a:t>m</a:t>
            </a:r>
            <a:r>
              <a:rPr lang="en-US" sz="1600" dirty="0" smtClean="0"/>
              <a:t>agnetic resonance imaging, and Nuclear magnetic resonance to name a few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0359" y="529191"/>
            <a:ext cx="3141141" cy="21432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692" y="2935168"/>
            <a:ext cx="2558509" cy="17063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51570" y="2704335"/>
            <a:ext cx="2505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George </a:t>
            </a:r>
            <a:r>
              <a:rPr lang="en-US" sz="1200" dirty="0" err="1" smtClean="0"/>
              <a:t>Uhlenbeck</a:t>
            </a:r>
            <a:r>
              <a:rPr lang="en-US" sz="1200" dirty="0" smtClean="0"/>
              <a:t>, </a:t>
            </a:r>
            <a:r>
              <a:rPr lang="en-US" sz="1200" dirty="0" err="1" smtClean="0"/>
              <a:t>Hendrik</a:t>
            </a:r>
            <a:r>
              <a:rPr lang="en-US" sz="1200" dirty="0" smtClean="0"/>
              <a:t> </a:t>
            </a:r>
            <a:r>
              <a:rPr lang="en-US" sz="1200" dirty="0" err="1" smtClean="0"/>
              <a:t>Kramers</a:t>
            </a:r>
            <a:r>
              <a:rPr lang="en-US" sz="1200" dirty="0" smtClean="0"/>
              <a:t>, </a:t>
            </a:r>
          </a:p>
          <a:p>
            <a:r>
              <a:rPr lang="en-US" sz="1200" dirty="0" smtClean="0"/>
              <a:t>Samuel </a:t>
            </a:r>
            <a:r>
              <a:rPr lang="en-US" sz="1200" dirty="0" err="1" smtClean="0"/>
              <a:t>Goudsmit</a:t>
            </a:r>
            <a:r>
              <a:rPr lang="en-US" sz="1200" dirty="0" smtClean="0"/>
              <a:t> (1928)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5966" y="4606075"/>
            <a:ext cx="3211590" cy="18513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05966" y="6488668"/>
            <a:ext cx="30205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Electron Spin Resonance Spectrometer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93252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1583</TotalTime>
  <Words>219</Words>
  <Application>Microsoft Macintosh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1925: Rediscovery of Spin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1925: Rediscovery of Spin</dc:title>
  <dc:creator>nathan sahelijo</dc:creator>
  <cp:lastModifiedBy>nathan sahelijo</cp:lastModifiedBy>
  <cp:revision>15</cp:revision>
  <dcterms:created xsi:type="dcterms:W3CDTF">2013-10-05T16:06:44Z</dcterms:created>
  <dcterms:modified xsi:type="dcterms:W3CDTF">2013-10-06T18:30:25Z</dcterms:modified>
</cp:coreProperties>
</file>